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6" r:id="rId3"/>
    <p:sldId id="277" r:id="rId4"/>
    <p:sldId id="268" r:id="rId5"/>
    <p:sldId id="269" r:id="rId6"/>
    <p:sldId id="271" r:id="rId7"/>
    <p:sldId id="272" r:id="rId8"/>
    <p:sldId id="270" r:id="rId9"/>
    <p:sldId id="273" r:id="rId10"/>
    <p:sldId id="260" r:id="rId11"/>
    <p:sldId id="258" r:id="rId12"/>
    <p:sldId id="259" r:id="rId13"/>
    <p:sldId id="278" r:id="rId14"/>
    <p:sldId id="279" r:id="rId15"/>
    <p:sldId id="261" r:id="rId16"/>
    <p:sldId id="262" r:id="rId17"/>
    <p:sldId id="263" r:id="rId18"/>
    <p:sldId id="280" r:id="rId19"/>
    <p:sldId id="281" r:id="rId20"/>
    <p:sldId id="28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121"/>
    <a:srgbClr val="8C1D40"/>
    <a:srgbClr val="FFC627"/>
    <a:srgbClr val="FF7F32"/>
    <a:srgbClr val="00A3E0"/>
    <a:srgbClr val="FAFAFA"/>
    <a:srgbClr val="E0E0E0"/>
    <a:srgbClr val="A0A0A0"/>
    <a:srgbClr val="78BE20"/>
    <a:srgbClr val="FFBE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>
        <p:scale>
          <a:sx n="66" d="100"/>
          <a:sy n="66" d="100"/>
        </p:scale>
        <p:origin x="3012" y="22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BDB58-6BD6-4572-B525-FF645A6BC9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0544C-75CF-4E9F-B468-BE8A8DA671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03A60-13BF-4D79-AD06-ABD67BBD4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33E15C-89C5-40E1-BE91-D79F60B3D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778CE-C7BB-42D1-971A-5D94C7FC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245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2DCB3-83AE-4F87-95EB-00A50C44B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29D31-A577-41A7-A641-F8139B18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AE5D3-EACE-4CDC-85B5-1C8B4C939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E49B5-7144-407B-AB9D-97E37D08D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1703A-1454-46B8-900B-D7614EFF1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0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9C43E2-4713-4914-B37E-EE50DD1B0E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D2FF4-9BA1-4D07-AC79-3B64FF0B1A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E89D8-8955-4374-BDF4-3E7D4698F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A4A17-FF09-4584-8E15-B6BE19633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02B15-5637-4789-ABCB-119B735C2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51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C779D-D59B-4085-AA1C-A68042FBF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CD6D3-C04C-4630-9AE2-6AA31D79A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79C8B-51D8-4A90-BBC3-175F02945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341EF-D5DA-41AF-AB2B-1D2DA801B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226E3-E863-418C-BAAF-99DF8B58B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485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7BD77-6D4A-4FAA-9103-9004AA74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87AF3-181F-4AF9-968B-E49F54388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25237-B183-4817-8AF1-D3CDD1D4E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ED3A3-3A23-43D1-8945-23B3BC979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62F26-4862-445D-A6BE-66232BC59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81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D3759-FF7A-482B-9385-6E589FEA3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AB207-81E3-406E-A130-8197058366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9F602A-7FCF-43B1-8F33-AF59B843E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B2D54-C3BB-4576-B7F1-F57E93604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52C37-91C5-4AC7-819A-FEFDBD64D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572A99-7BE1-44A9-BA02-735D1A8CE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27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67598-CE58-459E-8E83-E2D496B71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78526-B4DF-4E7E-B576-A420C51AE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CF109D-43D1-4F1B-8868-D5207F794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EFE675-344E-4A11-A094-31DFF56411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E65BEE-35EE-45E0-ACC0-DDC5405FB9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EAA87E-FF0F-4B1D-B75E-21E60DBA0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CFDF66-120D-46CD-9FF0-996308DEB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F79F43-8CAE-4203-8270-43011EB0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76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C855-1EF4-4213-94AC-F7DDA0311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C9341-BD62-4472-B5C2-55572BCF1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589878-D877-4C30-8FDC-D6B6BD8FE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5C3C7F-7A9C-4372-AC74-BDE575400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74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D9D352-4D7F-4C64-91CC-7415113E4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747A3B-B365-435C-AB17-32AE48DE3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009750-21AD-4914-A5EF-64AA35EF3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650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85261-40A1-4D9E-89F6-C94DF8FD5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3C559-D80B-48AF-A61A-FDFA2D05E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B8504-845A-4747-B1E5-28BFA98F4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D107E-9AB0-4A8B-AFAC-95218BAA4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1402E-8588-479E-848E-BC0CF66B3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C6893-DBEC-4795-81F0-4FE549103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84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F0D6C-EE3E-4DDB-8A3E-8189396FC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741ADA-9DBF-4EB1-B9AD-957126D88D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9754D-F472-440A-8818-1F20238FCC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296A8C-001D-41B2-B6A2-D741246DB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33745-25B2-43C6-938F-9C3152F3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B68B92-7860-4AC4-A081-CD90C8424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154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DDC0EF-DA84-4066-B696-F90044C65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E4AD2-E8CD-4BFA-86B1-71A27963E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50A75-D448-459F-8534-5DFD6CAAF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A59B20-85BB-469C-8582-F21246AFB683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27BCC-9E0F-416F-A138-35E11499A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B2508-D5C8-4576-B7DC-2AEFC96B5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355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932167" y="2061029"/>
            <a:ext cx="8735833" cy="3139124"/>
          </a:xfrm>
          <a:prstGeom prst="roundRect">
            <a:avLst>
              <a:gd name="adj" fmla="val 1894"/>
            </a:avLst>
          </a:prstGeom>
          <a:solidFill>
            <a:srgbClr val="8C1D40"/>
          </a:solidFill>
          <a:ln>
            <a:noFill/>
          </a:ln>
          <a:effectLst>
            <a:outerShdw blurRad="215900" dist="63500" dir="540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59182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Leveraging the Power of a Desktop Remotely</a:t>
            </a:r>
            <a:endParaRPr lang="en-GB" sz="4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06101"/>
            <a:ext cx="9144000" cy="151098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Dylan Lathrum</a:t>
            </a:r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>
            <a:off x="3745552" y="4050248"/>
            <a:ext cx="48196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2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decel="67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2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3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3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3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2" grpId="0"/>
      <p:bldP spid="2" grpId="1"/>
      <p:bldP spid="3" grpId="0" build="p"/>
      <p:bldP spid="3" grpI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8BE2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ounded Rectangle 4"/>
          <p:cNvSpPr/>
          <p:nvPr/>
        </p:nvSpPr>
        <p:spPr>
          <a:xfrm>
            <a:off x="546100" y="1092200"/>
            <a:ext cx="3403600" cy="5397500"/>
          </a:xfrm>
          <a:prstGeom prst="roundRect">
            <a:avLst>
              <a:gd name="adj" fmla="val 62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Hardware</a:t>
            </a: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 it feasible to construct a device capable of steaming a host’s screen at a lower or comparable cost to existing solutions?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223250" y="1092200"/>
            <a:ext cx="3403600" cy="5397500"/>
          </a:xfrm>
          <a:prstGeom prst="roundRect">
            <a:avLst>
              <a:gd name="adj" fmla="val 73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Software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a software solution be built to utilize this protocol in a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manner that performant enough?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384675" y="1092200"/>
            <a:ext cx="3403600" cy="5397500"/>
          </a:xfrm>
          <a:prstGeom prst="roundRect">
            <a:avLst>
              <a:gd name="adj" fmla="val 108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Protocol</a:t>
            </a: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GB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Does a protocol exist that is efficient enough to stream demanding applications to the client?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2089150" y="0"/>
            <a:ext cx="8013700" cy="927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Requirements</a:t>
            </a:r>
          </a:p>
        </p:txBody>
      </p:sp>
    </p:spTree>
    <p:extLst>
      <p:ext uri="{BB962C8B-B14F-4D97-AF65-F5344CB8AC3E}">
        <p14:creationId xmlns:p14="http://schemas.microsoft.com/office/powerpoint/2010/main" val="887099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667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5066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accel="53333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accel="53333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accel="53333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ac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6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6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4" ac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6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6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3" grpId="0" animBg="1"/>
      <p:bldP spid="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8BE2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Hardware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933450" y="3459957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Building a custom PCB</a:t>
            </a:r>
          </a:p>
        </p:txBody>
      </p:sp>
    </p:spTree>
    <p:extLst>
      <p:ext uri="{BB962C8B-B14F-4D97-AF65-F5344CB8AC3E}">
        <p14:creationId xmlns:p14="http://schemas.microsoft.com/office/powerpoint/2010/main" val="1578750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accel="57000" decel="4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16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42778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38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 build="p"/>
      <p:bldP spid="6" grpI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39800" y="1790700"/>
            <a:ext cx="10414000" cy="3231654"/>
            <a:chOff x="939800" y="1790700"/>
            <a:chExt cx="10414000" cy="3231654"/>
          </a:xfrm>
        </p:grpSpPr>
        <p:sp>
          <p:nvSpPr>
            <p:cNvPr id="5" name="TextBox 4"/>
            <p:cNvSpPr txBox="1"/>
            <p:nvPr/>
          </p:nvSpPr>
          <p:spPr>
            <a:xfrm>
              <a:off x="939800" y="1790700"/>
              <a:ext cx="10414000" cy="3231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Avoid reinventing the wheel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RPi Compute Module 4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Hardware features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USB, HDMI, Ethernet,</a:t>
              </a:r>
            </a:p>
            <a:p>
              <a:pPr lvl="1"/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Internal Battery, Charging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Picking Parts</a:t>
              </a: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ectangle 12"/>
          <p:cNvSpPr/>
          <p:nvPr/>
        </p:nvSpPr>
        <p:spPr>
          <a:xfrm>
            <a:off x="0" y="1078992"/>
            <a:ext cx="12192000" cy="610108"/>
          </a:xfrm>
          <a:prstGeom prst="rect">
            <a:avLst/>
          </a:prstGeom>
          <a:solidFill>
            <a:srgbClr val="78B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0" y="0"/>
            <a:ext cx="12192000" cy="1078992"/>
          </a:xfrm>
          <a:prstGeom prst="rect">
            <a:avLst/>
          </a:prstGeom>
          <a:solidFill>
            <a:srgbClr val="78BE2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5600" cy="1078992"/>
          </a:xfrm>
        </p:spPr>
        <p:txBody>
          <a:bodyPr/>
          <a:lstStyle/>
          <a:p>
            <a:r>
              <a:rPr lang="en-GB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Hardware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38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Components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24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Design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10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Manufacture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914400" y="1650538"/>
            <a:ext cx="1790700" cy="0"/>
          </a:xfrm>
          <a:prstGeom prst="line">
            <a:avLst/>
          </a:prstGeom>
          <a:ln w="76200">
            <a:solidFill>
              <a:srgbClr val="E0E0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92000" y="1796034"/>
            <a:ext cx="9956800" cy="3416320"/>
            <a:chOff x="939800" y="1790700"/>
            <a:chExt cx="9956800" cy="3416320"/>
          </a:xfrm>
        </p:grpSpPr>
        <p:sp>
          <p:nvSpPr>
            <p:cNvPr id="21" name="TextBox 20"/>
            <p:cNvSpPr txBox="1"/>
            <p:nvPr/>
          </p:nvSpPr>
          <p:spPr>
            <a:xfrm>
              <a:off x="939800" y="1790700"/>
              <a:ext cx="6495986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Split into sections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Power, USB, HDMI, CM4,</a:t>
              </a:r>
            </a:p>
            <a:p>
              <a:pPr lvl="2"/>
              <a:r>
                <a:rPr lang="en-GB" sz="28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SD reader, Ethernet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Each section can fail individually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Working with sensitive components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Differential pairs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12213774" y="5664092"/>
            <a:ext cx="10414000" cy="1754326"/>
            <a:chOff x="939800" y="1790700"/>
            <a:chExt cx="10414000" cy="1754326"/>
          </a:xfrm>
        </p:grpSpPr>
        <p:sp>
          <p:nvSpPr>
            <p:cNvPr id="30" name="TextBox 29"/>
            <p:cNvSpPr txBox="1"/>
            <p:nvPr/>
          </p:nvSpPr>
          <p:spPr>
            <a:xfrm>
              <a:off x="939800" y="1790700"/>
              <a:ext cx="104140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Using a stencil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Multiple iterations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Bypasses come in handy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Main-bot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7" r="9307"/>
          <a:stretch/>
        </p:blipFill>
        <p:spPr>
          <a:xfrm>
            <a:off x="7833557" y="2423747"/>
            <a:ext cx="3692845" cy="3240345"/>
          </a:xfrm>
          <a:prstGeom prst="rect">
            <a:avLst/>
          </a:prstGeom>
        </p:spPr>
      </p:pic>
      <p:pic>
        <p:nvPicPr>
          <p:cNvPr id="7" name="cha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98537" y="4191104"/>
            <a:ext cx="2286000" cy="2519363"/>
          </a:xfrm>
          <a:prstGeom prst="rect">
            <a:avLst/>
          </a:prstGeom>
        </p:spPr>
      </p:pic>
      <p:pic>
        <p:nvPicPr>
          <p:cNvPr id="32" name="Main-bot">
            <a:extLst>
              <a:ext uri="{FF2B5EF4-FFF2-40B4-BE49-F238E27FC236}">
                <a16:creationId xmlns:a16="http://schemas.microsoft.com/office/drawing/2014/main" id="{2657DAD0-FDE6-4295-91C9-E2400046A5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7" r="12027"/>
          <a:stretch/>
        </p:blipFill>
        <p:spPr>
          <a:xfrm>
            <a:off x="7833557" y="2423746"/>
            <a:ext cx="3692845" cy="3240345"/>
          </a:xfrm>
          <a:prstGeom prst="rect">
            <a:avLst/>
          </a:prstGeom>
        </p:spPr>
      </p:pic>
      <p:pic>
        <p:nvPicPr>
          <p:cNvPr id="43" name="chat">
            <a:extLst>
              <a:ext uri="{FF2B5EF4-FFF2-40B4-BE49-F238E27FC236}">
                <a16:creationId xmlns:a16="http://schemas.microsoft.com/office/drawing/2014/main" id="{571B1E35-0A78-4936-9EA2-46AB654AF5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484537" y="4198829"/>
            <a:ext cx="2283761" cy="2519363"/>
          </a:xfrm>
          <a:prstGeom prst="rect">
            <a:avLst/>
          </a:prstGeom>
        </p:spPr>
      </p:pic>
      <p:pic>
        <p:nvPicPr>
          <p:cNvPr id="44" name="chat">
            <a:extLst>
              <a:ext uri="{FF2B5EF4-FFF2-40B4-BE49-F238E27FC236}">
                <a16:creationId xmlns:a16="http://schemas.microsoft.com/office/drawing/2014/main" id="{AEAB4D8C-1A6F-418E-97DA-6BD73C131B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5402517" y="-353657"/>
            <a:ext cx="9982200" cy="6848476"/>
          </a:xfrm>
          <a:prstGeom prst="rect">
            <a:avLst/>
          </a:prstGeom>
        </p:spPr>
      </p:pic>
      <p:pic>
        <p:nvPicPr>
          <p:cNvPr id="8" name="info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 rot="5400000">
            <a:off x="18157036" y="4454527"/>
            <a:ext cx="4991816" cy="3619459"/>
          </a:xfrm>
          <a:prstGeom prst="rect">
            <a:avLst/>
          </a:prstGeom>
        </p:spPr>
      </p:pic>
      <p:pic>
        <p:nvPicPr>
          <p:cNvPr id="45" name="info">
            <a:extLst>
              <a:ext uri="{FF2B5EF4-FFF2-40B4-BE49-F238E27FC236}">
                <a16:creationId xmlns:a16="http://schemas.microsoft.com/office/drawing/2014/main" id="{820C1BA2-0B35-44D4-9AFA-F2185AC098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1395" y="1945114"/>
            <a:ext cx="2862109" cy="1824265"/>
          </a:xfrm>
          <a:prstGeom prst="rect">
            <a:avLst/>
          </a:prstGeom>
        </p:spPr>
      </p:pic>
      <p:pic>
        <p:nvPicPr>
          <p:cNvPr id="46" name="info">
            <a:extLst>
              <a:ext uri="{FF2B5EF4-FFF2-40B4-BE49-F238E27FC236}">
                <a16:creationId xmlns:a16="http://schemas.microsoft.com/office/drawing/2014/main" id="{71B9F6F9-0822-438C-B2EE-98C2DC4F677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1394" y="4282295"/>
            <a:ext cx="2862109" cy="1824265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F929805A-4755-4A1A-A2D6-A60112C56CDC}"/>
              </a:ext>
            </a:extLst>
          </p:cNvPr>
          <p:cNvSpPr txBox="1"/>
          <p:nvPr/>
        </p:nvSpPr>
        <p:spPr>
          <a:xfrm>
            <a:off x="7808571" y="3775035"/>
            <a:ext cx="3675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QFN-20-1EP_4x4mm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F69F9DE-9F53-4946-AB95-FE4F58F1429D}"/>
              </a:ext>
            </a:extLst>
          </p:cNvPr>
          <p:cNvSpPr txBox="1"/>
          <p:nvPr/>
        </p:nvSpPr>
        <p:spPr>
          <a:xfrm>
            <a:off x="7630766" y="6105297"/>
            <a:ext cx="4098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QFN-20-1EP_4x4mm_RevA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9B41AA4-8049-48D7-9CA6-CD51AFF91292}"/>
              </a:ext>
            </a:extLst>
          </p:cNvPr>
          <p:cNvGrpSpPr/>
          <p:nvPr/>
        </p:nvGrpSpPr>
        <p:grpSpPr>
          <a:xfrm>
            <a:off x="490336" y="6857994"/>
            <a:ext cx="11211325" cy="5605663"/>
            <a:chOff x="2558797" y="6857999"/>
            <a:chExt cx="6578268" cy="328913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2C432F0-EE97-402C-9D7D-314696B4629A}"/>
                </a:ext>
              </a:extLst>
            </p:cNvPr>
            <p:cNvSpPr/>
            <p:nvPr/>
          </p:nvSpPr>
          <p:spPr>
            <a:xfrm>
              <a:off x="2558797" y="6857999"/>
              <a:ext cx="6578268" cy="32891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2AECD3E-4215-4FCC-A914-94CB64F4A9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778" t="19932" r="16294" b="19932"/>
            <a:stretch/>
          </p:blipFill>
          <p:spPr>
            <a:xfrm>
              <a:off x="3400428" y="6875515"/>
              <a:ext cx="4857748" cy="3254104"/>
            </a:xfrm>
            <a:prstGeom prst="rect">
              <a:avLst/>
            </a:prstGeom>
          </p:spPr>
        </p:pic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EFA80AC1-9881-42AC-84C3-5681DEE7D0C1}"/>
              </a:ext>
            </a:extLst>
          </p:cNvPr>
          <p:cNvSpPr/>
          <p:nvPr/>
        </p:nvSpPr>
        <p:spPr>
          <a:xfrm>
            <a:off x="5314951" y="6400800"/>
            <a:ext cx="9144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5240E5E-4FB6-4FE9-9C98-3B873080CF8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500" y="6505573"/>
            <a:ext cx="495300" cy="247650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780D1E86-49A4-44F8-B143-5309FD9B26DB}"/>
              </a:ext>
            </a:extLst>
          </p:cNvPr>
          <p:cNvSpPr/>
          <p:nvPr/>
        </p:nvSpPr>
        <p:spPr>
          <a:xfrm>
            <a:off x="12053818" y="6748142"/>
            <a:ext cx="1025745" cy="1025745"/>
          </a:xfrm>
          <a:prstGeom prst="ellipse">
            <a:avLst/>
          </a:prstGeom>
          <a:solidFill>
            <a:srgbClr val="00A3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84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8" dur="500" fill="hold"/>
                                        <p:tgtEl>
                                          <p:spTgt spid="44"/>
                                        </p:tgtEl>
                                      </p:cBhvr>
                                      <p:by x="35000" y="3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0.1901 -7.40741E-7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05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L -0.93438 7.40741E-7 " pathEditMode="relative" rAng="0" ptsTypes="AA">
                                      <p:cBhvr>
                                        <p:cTn id="4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719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L -0.94714 -3.33333E-6 " pathEditMode="relative" rAng="0" ptsTypes="AA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357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L -0.94818 -3.33333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409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7037E-7 L -0.92291 -0.00069 " pathEditMode="relative" rAng="0" ptsTypes="AA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81481E-6 L -0.92292 -0.0007 " pathEditMode="relative" rAng="0" ptsTypes="AA">
                                      <p:cBhvr>
                                        <p:cTn id="6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07407E-6 L -0.92292 -0.0007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33333E-6 L -0.92292 -0.00069 " pathEditMode="relative" rAng="0" ptsTypes="AA">
                                      <p:cBhvr>
                                        <p:cTn id="6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9" dur="1000" fill="hold"/>
                                        <p:tgtEl>
                                          <p:spTgt spid="44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7 L -1.16849 0.08935 " pathEditMode="relative" rAng="0" ptsTypes="AA">
                                      <p:cBhvr>
                                        <p:cTn id="7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79" y="44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1000" fill="hold"/>
                                        <p:tgtEl>
                                          <p:spTgt spid="44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6849 0.08935 L -0.92292 -0.0007 " pathEditMode="relative" rAng="0" ptsTypes="AA">
                                      <p:cBhvr>
                                        <p:cTn id="7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79" y="-4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7 -0.56273 L -0.92474 -0.56481 " pathEditMode="relative" rAng="0" ptsTypes="AA">
                                      <p:cBhvr>
                                        <p:cTn id="8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59" y="-116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6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01 -7.40741E-7 L 0.3694 -7.40741E-7 " pathEditMode="relative" rAng="0" ptsTypes="AA">
                                      <p:cBhvr>
                                        <p:cTn id="8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58" y="0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1 -0.00069 L -1.85364 3.7037E-7 " pathEditMode="relative" rAng="0" ptsTypes="AA">
                                      <p:cBhvr>
                                        <p:cTn id="8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7 L -1.85365 4.07407E-6 " pathEditMode="relative" rAng="0" ptsTypes="AA">
                                      <p:cBhvr>
                                        <p:cTn id="9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7 L -1.85365 4.81481E-6 " pathEditMode="relative" rAng="0" ptsTypes="AA">
                                      <p:cBhvr>
                                        <p:cTn id="9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69 L -1.86901 -0.00069 " pathEditMode="relative" rAng="0" ptsTypes="AA">
                                      <p:cBhvr>
                                        <p:cTn id="9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305" y="0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-0.29283 L -0.92292 -0.29491 " pathEditMode="relative" rAng="0" ptsTypes="AA">
                                      <p:cBhvr>
                                        <p:cTn id="9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59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"/>
                            </p:stCondLst>
                            <p:childTnLst>
                              <p:par>
                                <p:cTn id="9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01458 -0.79976 " pathEditMode="relative" rAng="0" ptsTypes="AA">
                                      <p:cBhvr>
                                        <p:cTn id="1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9" y="-39954"/>
                                    </p:animMotion>
                                  </p:childTnLst>
                                </p:cTn>
                              </p:par>
                              <p:par>
                                <p:cTn id="13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-0.00326 -0.79398 " pathEditMode="relative" rAng="0" ptsTypes="AA">
                                      <p:cBhvr>
                                        <p:cTn id="1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40532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-0.00326 -0.79398 " pathEditMode="relative" rAng="0" ptsTypes="AA">
                                      <p:cBhvr>
                                        <p:cTn id="13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39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458 -0.79976 L 0 -1.85185E-6 " pathEditMode="relative" rAng="0" ptsTypes="AA">
                                      <p:cBhvr>
                                        <p:cTn id="14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9" y="40278"/>
                                    </p:animMotion>
                                  </p:childTnLst>
                                </p:cTn>
                              </p:par>
                              <p:par>
                                <p:cTn id="14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4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6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26 -0.79398 L -1.875E-6 -4.81481E-6 " pathEditMode="relative" rAng="0" ptsTypes="AA">
                                      <p:cBhvr>
                                        <p:cTn id="1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39606"/>
                                    </p:animMotion>
                                  </p:childTnLst>
                                </p:cTn>
                              </p:par>
                              <p:par>
                                <p:cTn id="14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26 -0.79398 L -1.875E-6 4.44444E-6 " pathEditMode="relative" rAng="0" ptsTypes="AA">
                                      <p:cBhvr>
                                        <p:cTn id="14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397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9" dur="500" fill="hold"/>
                                        <p:tgtEl>
                                          <p:spTgt spid="38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6" grpId="0"/>
      <p:bldP spid="16" grpId="1"/>
      <p:bldP spid="17" grpId="0"/>
      <p:bldP spid="17" grpId="1"/>
      <p:bldP spid="17" grpId="2"/>
      <p:bldP spid="18" grpId="0"/>
      <p:bldP spid="18" grpId="1"/>
      <p:bldP spid="47" grpId="0"/>
      <p:bldP spid="36" grpId="0"/>
      <p:bldP spid="37" grpId="0" animBg="1"/>
      <p:bldP spid="37" grpId="1" animBg="1"/>
      <p:bldP spid="37" grpId="2" animBg="1"/>
      <p:bldP spid="38" grpId="0" animBg="1"/>
      <p:bldP spid="38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A3E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Software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933450" y="3459957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Making the project work</a:t>
            </a:r>
          </a:p>
        </p:txBody>
      </p:sp>
    </p:spTree>
    <p:extLst>
      <p:ext uri="{BB962C8B-B14F-4D97-AF65-F5344CB8AC3E}">
        <p14:creationId xmlns:p14="http://schemas.microsoft.com/office/powerpoint/2010/main" val="346960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accel="57000" decel="4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16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42778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38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 build="p"/>
      <p:bldP spid="6" grpI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39800" y="1790700"/>
            <a:ext cx="10414000" cy="4216539"/>
            <a:chOff x="939800" y="1790700"/>
            <a:chExt cx="10414000" cy="4216539"/>
          </a:xfrm>
        </p:grpSpPr>
        <p:sp>
          <p:nvSpPr>
            <p:cNvPr id="5" name="TextBox 4"/>
            <p:cNvSpPr txBox="1"/>
            <p:nvPr/>
          </p:nvSpPr>
          <p:spPr>
            <a:xfrm>
              <a:off x="939800" y="1790700"/>
              <a:ext cx="10414000" cy="421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Nvidia </a:t>
              </a:r>
              <a:r>
                <a:rPr lang="en-GB" sz="3600" dirty="0" err="1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GameStream</a:t>
              </a:r>
              <a:endPara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Closed source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Highly performant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Moonlight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Unofficial Open Source client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Core library extended for</a:t>
              </a:r>
            </a:p>
            <a:p>
              <a:pPr lvl="2"/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different platforms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Fork new Moonlight client</a:t>
              </a: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ectangle 12"/>
          <p:cNvSpPr/>
          <p:nvPr/>
        </p:nvSpPr>
        <p:spPr>
          <a:xfrm>
            <a:off x="0" y="1078992"/>
            <a:ext cx="12192000" cy="610108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0" y="0"/>
            <a:ext cx="12192000" cy="1078992"/>
          </a:xfrm>
          <a:prstGeom prst="rect">
            <a:avLst/>
          </a:prstGeom>
          <a:solidFill>
            <a:srgbClr val="00A3E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5600" cy="1078992"/>
          </a:xfrm>
        </p:spPr>
        <p:txBody>
          <a:bodyPr/>
          <a:lstStyle/>
          <a:p>
            <a:r>
              <a:rPr lang="en-GB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Software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38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Planning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24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ARM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10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Development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914400" y="1650538"/>
            <a:ext cx="1790700" cy="0"/>
          </a:xfrm>
          <a:prstGeom prst="line">
            <a:avLst/>
          </a:prstGeom>
          <a:ln w="76200">
            <a:solidFill>
              <a:srgbClr val="E0E0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92000" y="1796034"/>
            <a:ext cx="9956800" cy="3724096"/>
            <a:chOff x="939800" y="1790700"/>
            <a:chExt cx="9956800" cy="3724096"/>
          </a:xfrm>
        </p:grpSpPr>
        <p:sp>
          <p:nvSpPr>
            <p:cNvPr id="21" name="TextBox 20"/>
            <p:cNvSpPr txBox="1"/>
            <p:nvPr/>
          </p:nvSpPr>
          <p:spPr>
            <a:xfrm>
              <a:off x="939800" y="1790700"/>
              <a:ext cx="6495986" cy="3724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ARM vs x86 architecture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Cross-compilation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Compilation toolchain</a:t>
              </a:r>
            </a:p>
            <a:p>
              <a:pPr marL="1200150" lvl="1" indent="-742950">
                <a:buFont typeface="+mj-lt"/>
                <a:buAutoNum type="arabicPeriod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Compile project</a:t>
              </a:r>
            </a:p>
            <a:p>
              <a:pPr marL="1200150" lvl="1" indent="-742950">
                <a:buFont typeface="+mj-lt"/>
                <a:buAutoNum type="arabicPeriod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Package project</a:t>
              </a:r>
            </a:p>
            <a:p>
              <a:pPr marL="1200150" lvl="1" indent="-742950">
                <a:buFont typeface="+mj-lt"/>
                <a:buAutoNum type="arabicPeriod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Build image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GB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12213774" y="5664092"/>
            <a:ext cx="10414000" cy="4339650"/>
            <a:chOff x="939800" y="1790700"/>
            <a:chExt cx="10414000" cy="4339650"/>
          </a:xfrm>
        </p:grpSpPr>
        <p:sp>
          <p:nvSpPr>
            <p:cNvPr id="30" name="TextBox 29"/>
            <p:cNvSpPr txBox="1"/>
            <p:nvPr/>
          </p:nvSpPr>
          <p:spPr>
            <a:xfrm>
              <a:off x="939800" y="1790700"/>
              <a:ext cx="10414000" cy="4339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Moonlight development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Track performance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FPS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Encoding/rendering time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 measurement tools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Input latency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Quality testing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86EE2D38-AC57-4054-BF68-5F65ED38A8E0}"/>
              </a:ext>
            </a:extLst>
          </p:cNvPr>
          <p:cNvSpPr/>
          <p:nvPr/>
        </p:nvSpPr>
        <p:spPr>
          <a:xfrm>
            <a:off x="12231059" y="0"/>
            <a:ext cx="12192000" cy="6858002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FEBA7A4-A749-45A8-8BAD-C97B855C7EBB}"/>
              </a:ext>
            </a:extLst>
          </p:cNvPr>
          <p:cNvSpPr/>
          <p:nvPr/>
        </p:nvSpPr>
        <p:spPr>
          <a:xfrm>
            <a:off x="12231059" y="0"/>
            <a:ext cx="2425700" cy="6858000"/>
          </a:xfrm>
          <a:prstGeom prst="rect">
            <a:avLst/>
          </a:prstGeom>
          <a:solidFill>
            <a:srgbClr val="FF7F32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39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0.1901 -7.40741E-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05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48148E-6 L -0.93438 1.48148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719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L -0.92291 -0.00069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7 -0.56273 L -0.92474 -0.56481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59" y="-11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01 -7.40741E-7 L 0.3694 -7.40741E-7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58" y="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1 -0.00069 L -1.85364 -3.33333E-6 " pathEditMode="relative" rAng="0" ptsTypes="AA">
                                      <p:cBhvr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0 L -1.00364 0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182" y="0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 L -1.00325 0 " pathEditMode="relative" rAng="0" ptsTypes="AA">
                                      <p:cBhvr>
                                        <p:cTn id="6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9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6" grpId="0"/>
      <p:bldP spid="16" grpId="1"/>
      <p:bldP spid="17" grpId="0"/>
      <p:bldP spid="17" grpId="1"/>
      <p:bldP spid="17" grpId="2"/>
      <p:bldP spid="18" grpId="0"/>
      <p:bldP spid="18" grpId="1"/>
      <p:bldP spid="40" grpId="0" animBg="1"/>
      <p:bldP spid="4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2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69053" y="1552573"/>
            <a:ext cx="9522947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Ideal, CPU stress, GPU stressed conditions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Testing Forked Moonlight, CRD, RDP, VNC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Procedure: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Reboot both machines for clean environment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Stress host if necessary using Blender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Open data collection tools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Connect client to host computer (sync clocks)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Type onto client’s keyboard</a:t>
            </a:r>
          </a:p>
        </p:txBody>
      </p:sp>
      <p:sp>
        <p:nvSpPr>
          <p:cNvPr id="9" name="Rectangle 8"/>
          <p:cNvSpPr/>
          <p:nvPr/>
        </p:nvSpPr>
        <p:spPr>
          <a:xfrm>
            <a:off x="-12192000" y="-2"/>
            <a:ext cx="12192000" cy="6858002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2425700" cy="6858000"/>
          </a:xfrm>
          <a:prstGeom prst="rect">
            <a:avLst/>
          </a:prstGeom>
          <a:solidFill>
            <a:srgbClr val="FF7F32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2216152" y="2459503"/>
            <a:ext cx="68580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Responsivity and Latency</a:t>
            </a:r>
          </a:p>
        </p:txBody>
      </p:sp>
      <p:sp>
        <p:nvSpPr>
          <p:cNvPr id="7" name="TextBox 6"/>
          <p:cNvSpPr txBox="1"/>
          <p:nvPr/>
        </p:nvSpPr>
        <p:spPr>
          <a:xfrm rot="16200000">
            <a:off x="-2216151" y="2459505"/>
            <a:ext cx="68580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Testing Methodology</a:t>
            </a:r>
          </a:p>
        </p:txBody>
      </p:sp>
    </p:spTree>
    <p:extLst>
      <p:ext uri="{BB962C8B-B14F-4D97-AF65-F5344CB8AC3E}">
        <p14:creationId xmlns:p14="http://schemas.microsoft.com/office/powerpoint/2010/main" val="912382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0.80195 0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091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1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0.80195 0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091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53" presetClass="exit" presetSubtype="32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0.78177 0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08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5" grpId="0" animBg="1"/>
      <p:bldP spid="10" grpId="0"/>
      <p:bldP spid="10" grpId="1"/>
      <p:bldP spid="10" grpId="2"/>
      <p:bldP spid="10" grpId="3"/>
      <p:bldP spid="7" grpId="0"/>
      <p:bldP spid="7" grpId="1"/>
      <p:bldP spid="7" grpId="2"/>
      <p:bldP spid="7" grpId="3"/>
      <p:bldP spid="7" grpId="4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19" name="Picture 18" descr="Chart, box and whisker chart&#10;&#10;Description automatically generated">
            <a:extLst>
              <a:ext uri="{FF2B5EF4-FFF2-40B4-BE49-F238E27FC236}">
                <a16:creationId xmlns:a16="http://schemas.microsoft.com/office/drawing/2014/main" id="{985DF463-0C3C-4806-B10F-EFA367B4A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078" y="-20"/>
            <a:ext cx="4423833" cy="3429000"/>
          </a:xfrm>
          <a:prstGeom prst="rect">
            <a:avLst/>
          </a:prstGeom>
        </p:spPr>
      </p:pic>
      <p:pic>
        <p:nvPicPr>
          <p:cNvPr id="21" name="Picture 20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CC824F12-B497-4942-9802-A7D297398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34" y="3429000"/>
            <a:ext cx="4483806" cy="3429000"/>
          </a:xfrm>
          <a:prstGeom prst="rect">
            <a:avLst/>
          </a:prstGeom>
        </p:spPr>
      </p:pic>
      <p:pic>
        <p:nvPicPr>
          <p:cNvPr id="23" name="Picture 22" descr="Chart, bar chart&#10;&#10;Description automatically generated">
            <a:extLst>
              <a:ext uri="{FF2B5EF4-FFF2-40B4-BE49-F238E27FC236}">
                <a16:creationId xmlns:a16="http://schemas.microsoft.com/office/drawing/2014/main" id="{095192F8-FCAA-48E6-8E96-EDA0AD8F1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440" y="3429000"/>
            <a:ext cx="4305557" cy="3429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9766302" y="-20"/>
            <a:ext cx="14617698" cy="6858020"/>
            <a:chOff x="9766302" y="-20"/>
            <a:chExt cx="14617698" cy="6858020"/>
          </a:xfrm>
        </p:grpSpPr>
        <p:sp>
          <p:nvSpPr>
            <p:cNvPr id="5" name="Rectangle 4"/>
            <p:cNvSpPr/>
            <p:nvPr/>
          </p:nvSpPr>
          <p:spPr>
            <a:xfrm>
              <a:off x="9766302" y="0"/>
              <a:ext cx="2425700" cy="6858000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10009655" y="-20"/>
              <a:ext cx="14374345" cy="6858020"/>
              <a:chOff x="10009655" y="-20"/>
              <a:chExt cx="14374345" cy="6858020"/>
            </a:xfrm>
          </p:grpSpPr>
          <p:sp>
            <p:nvSpPr>
              <p:cNvPr id="10" name="TextBox 9"/>
              <p:cNvSpPr txBox="1"/>
              <p:nvPr/>
            </p:nvSpPr>
            <p:spPr>
              <a:xfrm rot="5400000">
                <a:off x="7550152" y="2459503"/>
                <a:ext cx="6857998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6000" b="1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Responsivity and Latency</a:t>
                </a: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12192000" y="-20"/>
                <a:ext cx="12192000" cy="6858020"/>
              </a:xfrm>
              <a:prstGeom prst="rect">
                <a:avLst/>
              </a:prstGeom>
              <a:solidFill>
                <a:srgbClr val="FF7F3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Roboto" pitchFamily="2" charset="0"/>
                    <a:ea typeface="Roboto" pitchFamily="2" charset="0"/>
                  </a:rPr>
                  <a:t>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4276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0 L -0.99896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94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FF7F3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Evaluation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VNC failed to provide a smooth experience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CRD struggles when host under stress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RDP highly performant, but has drawbacks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Forked Moonlight provides high performance that isn’t limited by host’s load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C0C856F-C289-470A-A39A-61CDB2827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2" y="5005748"/>
            <a:ext cx="4753638" cy="170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69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7" grpId="1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/>
          </a:p>
        </p:txBody>
      </p:sp>
      <p:sp>
        <p:nvSpPr>
          <p:cNvPr id="7" name="Rounded Rectangle 6"/>
          <p:cNvSpPr/>
          <p:nvPr/>
        </p:nvSpPr>
        <p:spPr>
          <a:xfrm>
            <a:off x="4384675" y="1092200"/>
            <a:ext cx="3403600" cy="5397500"/>
          </a:xfrm>
          <a:prstGeom prst="roundRect">
            <a:avLst>
              <a:gd name="adj" fmla="val 108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Protocol</a:t>
            </a: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GB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Does a protocol exist that is efficient enough to stream demanding applications to the client?</a:t>
            </a:r>
            <a:endParaRPr lang="en-GB" dirty="0"/>
          </a:p>
        </p:txBody>
      </p:sp>
      <p:sp>
        <p:nvSpPr>
          <p:cNvPr id="5" name="Rounded Rectangle 4"/>
          <p:cNvSpPr/>
          <p:nvPr/>
        </p:nvSpPr>
        <p:spPr>
          <a:xfrm>
            <a:off x="546100" y="1092200"/>
            <a:ext cx="3403600" cy="5397500"/>
          </a:xfrm>
          <a:prstGeom prst="roundRect">
            <a:avLst>
              <a:gd name="adj" fmla="val 62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Hardware</a:t>
            </a: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 it feasible to construct a device capable of steaming a host’s screen at a lower or comparable cost to existing solutions?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223250" y="1092200"/>
            <a:ext cx="3403600" cy="5397500"/>
          </a:xfrm>
          <a:prstGeom prst="roundRect">
            <a:avLst>
              <a:gd name="adj" fmla="val 73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Software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a software solution be built to utilize this protocol in a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manner that performant enough?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089150" y="0"/>
            <a:ext cx="8013700" cy="927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Summary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0C3BA9-7D9E-4B01-8237-514C8ED418D0}"/>
              </a:ext>
            </a:extLst>
          </p:cNvPr>
          <p:cNvSpPr txBox="1"/>
          <p:nvPr/>
        </p:nvSpPr>
        <p:spPr>
          <a:xfrm>
            <a:off x="546100" y="4064000"/>
            <a:ext cx="3403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Yes, for under $150</a:t>
            </a:r>
          </a:p>
          <a:p>
            <a:pPr algn="ctr"/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(potentially lower in bulk)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40A58A-4EF8-4E3B-9BD7-C35EE74FA266}"/>
              </a:ext>
            </a:extLst>
          </p:cNvPr>
          <p:cNvSpPr txBox="1"/>
          <p:nvPr/>
        </p:nvSpPr>
        <p:spPr>
          <a:xfrm>
            <a:off x="4394200" y="4064000"/>
            <a:ext cx="340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Yes, </a:t>
            </a:r>
            <a:r>
              <a:rPr lang="en-US" sz="24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GameStream</a:t>
            </a:r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is useful for more than Video Games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1225DD-A773-467B-9E49-491DDF68313B}"/>
              </a:ext>
            </a:extLst>
          </p:cNvPr>
          <p:cNvSpPr txBox="1"/>
          <p:nvPr/>
        </p:nvSpPr>
        <p:spPr>
          <a:xfrm>
            <a:off x="8213725" y="4064000"/>
            <a:ext cx="3403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Yes, built upon Moonlight, the stream is high-quality and highly performant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37986881"/>
      </p:ext>
    </p:extLst>
  </p:cSld>
  <p:clrMapOvr>
    <a:masterClrMapping/>
  </p:clrMapOvr>
  <p:transition spd="slow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667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66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xit" presetSubtype="4" accel="53333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4" accel="53333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" presetClass="exit" presetSubtype="4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xit" presetSubtype="4" accel="53333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" presetClass="exit" presetSubtype="4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150"/>
                            </p:stCondLst>
                            <p:childTnLst>
                              <p:par>
                                <p:cTn id="59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5" grpId="0" animBg="1"/>
      <p:bldP spid="5" grpId="1" animBg="1"/>
      <p:bldP spid="6" grpId="0" animBg="1"/>
      <p:bldP spid="6" grpId="1" animBg="1"/>
      <p:bldP spid="3" grpId="0" animBg="1"/>
      <p:bldP spid="8" grpId="0"/>
      <p:bldP spid="8" grpId="1"/>
      <p:bldP spid="9" grpId="0"/>
      <p:bldP spid="9" grpId="1"/>
      <p:bldP spid="10" grpId="0"/>
      <p:bldP spid="10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Limitations and the Future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Testing across networks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Chip shortages and problematic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Improving user experience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Build an enclosure</a:t>
            </a:r>
          </a:p>
        </p:txBody>
      </p:sp>
    </p:spTree>
    <p:extLst>
      <p:ext uri="{BB962C8B-B14F-4D97-AF65-F5344CB8AC3E}">
        <p14:creationId xmlns:p14="http://schemas.microsoft.com/office/powerpoint/2010/main" val="1298410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7" grpId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Problem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Power and Portability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Desktop computers vs laptops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Power of a desktop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Convenience of a laptop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Compromise of a gaming laptop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Shift towards mobility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COVID-19</a:t>
            </a:r>
          </a:p>
        </p:txBody>
      </p:sp>
    </p:spTree>
    <p:extLst>
      <p:ext uri="{BB962C8B-B14F-4D97-AF65-F5344CB8AC3E}">
        <p14:creationId xmlns:p14="http://schemas.microsoft.com/office/powerpoint/2010/main" val="44569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7" grpId="1"/>
      <p:bldP spid="10" grpId="0" uiExpand="1" build="allAtOnce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59182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 you!</a:t>
            </a:r>
            <a:endParaRPr lang="en-GB" dirty="0">
              <a:solidFill>
                <a:srgbClr val="21212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39201" y="6375989"/>
            <a:ext cx="3352799" cy="482011"/>
          </a:xfrm>
        </p:spPr>
        <p:txBody>
          <a:bodyPr/>
          <a:lstStyle/>
          <a:p>
            <a:pPr algn="r"/>
            <a:r>
              <a:rPr lang="en-GB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Dylan Lathrum</a:t>
            </a:r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>
            <a:off x="3745552" y="4050248"/>
            <a:ext cx="4819650" cy="0"/>
          </a:xfrm>
          <a:prstGeom prst="line">
            <a:avLst/>
          </a:prstGeom>
          <a:ln>
            <a:solidFill>
              <a:srgbClr val="2121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66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D53547-6A6B-4045-9058-FF7CC414DCFB}"/>
              </a:ext>
            </a:extLst>
          </p:cNvPr>
          <p:cNvSpPr/>
          <p:nvPr/>
        </p:nvSpPr>
        <p:spPr>
          <a:xfrm>
            <a:off x="-12700" y="-4"/>
            <a:ext cx="12204700" cy="685800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DEFB80-7FBE-401A-94F3-AF59DE437547}"/>
              </a:ext>
            </a:extLst>
          </p:cNvPr>
          <p:cNvSpPr/>
          <p:nvPr/>
        </p:nvSpPr>
        <p:spPr>
          <a:xfrm>
            <a:off x="-6350" y="0"/>
            <a:ext cx="12192000" cy="68580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Limitations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Global chip shortage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Rising prices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Limited availability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Supply line disruptions</a:t>
            </a:r>
          </a:p>
        </p:txBody>
      </p:sp>
    </p:spTree>
    <p:extLst>
      <p:ext uri="{BB962C8B-B14F-4D97-AF65-F5344CB8AC3E}">
        <p14:creationId xmlns:p14="http://schemas.microsoft.com/office/powerpoint/2010/main" val="179050076"/>
      </p:ext>
    </p:extLst>
  </p:cSld>
  <p:clrMapOvr>
    <a:masterClrMapping/>
  </p:clrMapOvr>
  <p:transition spd="slow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animBg="1"/>
      <p:bldP spid="5" grpId="0" animBg="1"/>
      <p:bldP spid="5" grpId="1" animBg="1"/>
      <p:bldP spid="7" grpId="0"/>
      <p:bldP spid="7" grpId="1"/>
      <p:bldP spid="7" grpId="2"/>
      <p:bldP spid="10" grpId="0"/>
      <p:bldP spid="1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</p:spTree>
    <p:extLst>
      <p:ext uri="{BB962C8B-B14F-4D97-AF65-F5344CB8AC3E}">
        <p14:creationId xmlns:p14="http://schemas.microsoft.com/office/powerpoint/2010/main" val="378572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92" b="94271" l="5433" r="91751">
                        <a14:foregroundMark x1="41449" y1="7465" x2="41449" y2="7465"/>
                        <a14:foregroundMark x1="7243" y1="74306" x2="7243" y2="74306"/>
                        <a14:foregroundMark x1="61972" y1="94444" x2="61972" y2="94444"/>
                        <a14:foregroundMark x1="91751" y1="22569" x2="91751" y2="22569"/>
                        <a14:foregroundMark x1="6439" y1="74306" x2="6439" y2="74306"/>
                        <a14:foregroundMark x1="6237" y1="69271" x2="6237" y2="69271"/>
                        <a14:foregroundMark x1="5433" y1="72222" x2="5433" y2="72222"/>
                        <a14:foregroundMark x1="5433" y1="74826" x2="5433" y2="74826"/>
                        <a14:backgroundMark x1="24547" y1="82118" x2="24547" y2="82118"/>
                        <a14:backgroundMark x1="14688" y1="86632" x2="41046" y2="89236"/>
                        <a14:backgroundMark x1="41046" y1="89236" x2="47082" y2="95139"/>
                        <a14:backgroundMark x1="5433" y1="69271" x2="5433" y2="69271"/>
                        <a14:backgroundMark x1="5634" y1="69271" x2="5634" y2="69271"/>
                        <a14:backgroundMark x1="5634" y1="68924" x2="5634" y2="68924"/>
                        <a14:backgroundMark x1="5835" y1="69097" x2="5835" y2="69097"/>
                        <a14:backgroundMark x1="6036" y1="69097" x2="6036" y2="69097"/>
                        <a14:backgroundMark x1="4829" y1="72049" x2="5030" y2="72049"/>
                        <a14:backgroundMark x1="18913" y1="83160" x2="44266" y2="85069"/>
                        <a14:backgroundMark x1="44266" y1="85069" x2="44467" y2="852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3513" y="3443287"/>
            <a:ext cx="2946374" cy="3414712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1485899" y="1633537"/>
            <a:ext cx="1228725" cy="1228725"/>
          </a:xfrm>
          <a:prstGeom prst="ellipse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Microsoft’s Remote Desktop Protocol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074355-7830-4BBE-ADE9-E6CD6976A551}"/>
              </a:ext>
            </a:extLst>
          </p:cNvPr>
          <p:cNvSpPr txBox="1"/>
          <p:nvPr/>
        </p:nvSpPr>
        <p:spPr>
          <a:xfrm>
            <a:off x="5824326" y="2397948"/>
            <a:ext cx="536754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Built-in Windows solution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Clients on most platforms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Usability drawbacks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2F9C97-DB06-498C-9344-089856E5F2B2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(RDP)</a:t>
            </a:r>
          </a:p>
        </p:txBody>
      </p:sp>
    </p:spTree>
    <p:extLst>
      <p:ext uri="{BB962C8B-B14F-4D97-AF65-F5344CB8AC3E}">
        <p14:creationId xmlns:p14="http://schemas.microsoft.com/office/powerpoint/2010/main" val="184093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22222E-6 L 0.07539 0.19213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3" y="9606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500" fill="hold"/>
                                        <p:tgtEl>
                                          <p:spTgt spid="102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22222E-6 L 0.07539 0.19213 " pathEditMode="relative" rAng="0" ptsTypes="AA">
                                      <p:cBhvr>
                                        <p:cTn id="60" dur="10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3" y="9606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500" fill="hold"/>
                                        <p:tgtEl>
                                          <p:spTgt spid="1028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4" grpId="0" animBg="1"/>
      <p:bldP spid="4" grpId="1" animBg="1"/>
      <p:bldP spid="4" grpId="2" animBg="1"/>
      <p:bldP spid="5" grpId="0"/>
      <p:bldP spid="5" grpId="1"/>
      <p:bldP spid="13" grpId="2"/>
      <p:bldP spid="13" grpId="4"/>
      <p:bldP spid="14" grpId="0"/>
      <p:bldP spid="1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6391063" y="1599008"/>
            <a:ext cx="1228725" cy="1228725"/>
          </a:xfrm>
          <a:prstGeom prst="ellipse">
            <a:avLst/>
          </a:prstGeom>
          <a:solidFill>
            <a:srgbClr val="3F51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Chrome Remote Desktop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18F96F-900C-4FFA-9237-9D057A12C0B2}"/>
              </a:ext>
            </a:extLst>
          </p:cNvPr>
          <p:cNvSpPr txBox="1"/>
          <p:nvPr/>
        </p:nvSpPr>
        <p:spPr>
          <a:xfrm>
            <a:off x="5824326" y="2151727"/>
            <a:ext cx="53675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Windows, Mac, Linux hosts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Chromium browser is the client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Limited by the browser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988633-5F63-4EC6-B285-4FE1BF86D4D0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(CRD)</a:t>
            </a:r>
          </a:p>
        </p:txBody>
      </p:sp>
    </p:spTree>
    <p:extLst>
      <p:ext uri="{BB962C8B-B14F-4D97-AF65-F5344CB8AC3E}">
        <p14:creationId xmlns:p14="http://schemas.microsoft.com/office/powerpoint/2010/main" val="1581703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22222E-6 L -0.32773 0.18334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93" y="916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22222E-6 L -0.32852 0.18334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32" y="9167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1032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13" grpId="0"/>
      <p:bldP spid="13" grpId="1"/>
      <p:bldP spid="14" grpId="0"/>
      <p:bldP spid="1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10383837" y="1586706"/>
            <a:ext cx="1228725" cy="1228725"/>
          </a:xfrm>
          <a:prstGeom prst="ellipse">
            <a:avLst/>
          </a:prstGeom>
          <a:solidFill>
            <a:srgbClr val="FFC6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Virtual Network Computing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972FB3-4EDC-4C0C-95BC-5847E750F7D2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(VNC)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4B801B-9604-4C45-893D-DCED23756257}"/>
              </a:ext>
            </a:extLst>
          </p:cNvPr>
          <p:cNvSpPr txBox="1"/>
          <p:nvPr/>
        </p:nvSpPr>
        <p:spPr>
          <a:xfrm>
            <a:off x="725094" y="2113626"/>
            <a:ext cx="53675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Platform independent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Built to be as simple and lightweight as possible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Security and performance concerns</a:t>
            </a:r>
          </a:p>
        </p:txBody>
      </p:sp>
    </p:spTree>
    <p:extLst>
      <p:ext uri="{BB962C8B-B14F-4D97-AF65-F5344CB8AC3E}">
        <p14:creationId xmlns:p14="http://schemas.microsoft.com/office/powerpoint/2010/main" val="37124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-0.13333 0.1770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67" y="884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-0.13255 0.17709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884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1034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12" grpId="0"/>
      <p:bldP spid="12" grpId="1"/>
      <p:bldP spid="13" grpId="0"/>
      <p:bldP spid="1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2420937" y="4536280"/>
            <a:ext cx="1228725" cy="1228725"/>
          </a:xfrm>
          <a:prstGeom prst="ellipse">
            <a:avLst/>
          </a:prstGeom>
          <a:solidFill>
            <a:srgbClr val="4A90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Thin Clients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14C908-3071-495C-A8CC-805BF0901299}"/>
              </a:ext>
            </a:extLst>
          </p:cNvPr>
          <p:cNvSpPr txBox="1"/>
          <p:nvPr/>
        </p:nvSpPr>
        <p:spPr>
          <a:xfrm>
            <a:off x="5824326" y="2397948"/>
            <a:ext cx="536754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Corporate hardware solution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Headless – not actually portable</a:t>
            </a:r>
          </a:p>
        </p:txBody>
      </p:sp>
    </p:spTree>
    <p:extLst>
      <p:ext uri="{BB962C8B-B14F-4D97-AF65-F5344CB8AC3E}">
        <p14:creationId xmlns:p14="http://schemas.microsoft.com/office/powerpoint/2010/main" val="190034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07407E-6 L -0.02943 -0.2509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1" y="-1254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07407E-6 L -0.02943 -0.25093 " pathEditMode="relative" rAng="0" ptsTypes="AA">
                                      <p:cBhvr>
                                        <p:cTn id="30" dur="1000" spd="-100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1" y="-1254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12" grpId="0"/>
      <p:bldP spid="1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8575675" y="4536280"/>
            <a:ext cx="1228725" cy="1228725"/>
          </a:xfrm>
          <a:prstGeom prst="ellipse">
            <a:avLst/>
          </a:prstGeom>
          <a:solidFill>
            <a:srgbClr val="8C1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Nvidia Shield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774948-EFBA-454D-8D79-497A5478C1EE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GB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GameStream</a:t>
            </a: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4BFEED-84C7-41A2-A76C-B6F944F99BEA}"/>
              </a:ext>
            </a:extLst>
          </p:cNvPr>
          <p:cNvSpPr txBox="1"/>
          <p:nvPr/>
        </p:nvSpPr>
        <p:spPr>
          <a:xfrm>
            <a:off x="725094" y="2113626"/>
            <a:ext cx="53675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Hardware to connect to Nvidia GPU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Sold very poorly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Closed Source Protocol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…Until Moonlight</a:t>
            </a:r>
          </a:p>
        </p:txBody>
      </p:sp>
    </p:spTree>
    <p:extLst>
      <p:ext uri="{BB962C8B-B14F-4D97-AF65-F5344CB8AC3E}">
        <p14:creationId xmlns:p14="http://schemas.microsoft.com/office/powerpoint/2010/main" val="180069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L 0.05417 -0.2509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08" y="-1254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5" grpId="1"/>
      <p:bldP spid="12" grpId="0"/>
      <p:bldP spid="12" grpId="1"/>
      <p:bldP spid="13" grpId="0"/>
      <p:bldP spid="1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566</Words>
  <Application>Microsoft Office PowerPoint</Application>
  <PresentationFormat>Widescreen</PresentationFormat>
  <Paragraphs>155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Roboto</vt:lpstr>
      <vt:lpstr>Office Theme</vt:lpstr>
      <vt:lpstr>Leveraging the Power of a Desktop Remotely</vt:lpstr>
      <vt:lpstr>The Problem</vt:lpstr>
      <vt:lpstr>Limitations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Developing the Hardware</vt:lpstr>
      <vt:lpstr>Developing the Hardware</vt:lpstr>
      <vt:lpstr>Developing the Software</vt:lpstr>
      <vt:lpstr>Developing the Software</vt:lpstr>
      <vt:lpstr>PowerPoint Presentation</vt:lpstr>
      <vt:lpstr>PowerPoint Presentation</vt:lpstr>
      <vt:lpstr>Evaluation</vt:lpstr>
      <vt:lpstr>PowerPoint Presentation</vt:lpstr>
      <vt:lpstr>Limitations and the Future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Leveraging the Power of a Desktop Remotely</dc:title>
  <dc:creator>Dylan Lathrum (Student)</dc:creator>
  <cp:lastModifiedBy>Dylan Lathrum (Student)</cp:lastModifiedBy>
  <cp:revision>9</cp:revision>
  <dcterms:created xsi:type="dcterms:W3CDTF">2022-04-07T21:52:03Z</dcterms:created>
  <dcterms:modified xsi:type="dcterms:W3CDTF">2022-04-08T02:50:30Z</dcterms:modified>
</cp:coreProperties>
</file>

<file path=docProps/thumbnail.jpeg>
</file>